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6" d="100"/>
          <a:sy n="46" d="100"/>
        </p:scale>
        <p:origin x="-1310" y="-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25.04.2022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25.04.2022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25.04.2022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25.04.2022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404665"/>
            <a:ext cx="7772400" cy="1944215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>
                <a:solidFill>
                  <a:srgbClr val="FF0000"/>
                </a:solidFill>
              </a:rPr>
              <a:t>ПРОГРАММА ПО ПРОФИЛАКТИКЕ СЕМЕЙНОГО НЕБЛАГОПОЛУЧИЯ</a:t>
            </a:r>
            <a:r>
              <a:rPr lang="ru-RU" dirty="0" smtClean="0">
                <a:solidFill>
                  <a:srgbClr val="FF0000"/>
                </a:solidFill>
              </a:rPr>
              <a:t/>
            </a:r>
            <a:br>
              <a:rPr lang="ru-RU" dirty="0" smtClean="0">
                <a:solidFill>
                  <a:srgbClr val="FF0000"/>
                </a:solidFill>
              </a:rPr>
            </a:br>
            <a:r>
              <a:rPr lang="ru-RU" b="1" dirty="0" smtClean="0">
                <a:solidFill>
                  <a:srgbClr val="FF0000"/>
                </a:solidFill>
              </a:rPr>
              <a:t>«ПРАВО НА СЧАСТЬЕ»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63688" y="2924944"/>
            <a:ext cx="5688632" cy="2713856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4" name="Рисунок 3" descr="rOY86rZ3H2c.jp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63688" y="2420888"/>
            <a:ext cx="5688632" cy="3384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3736443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buFont typeface="Arial" pitchFamily="34" charset="0"/>
              <a:buChar char="•"/>
            </a:pPr>
            <a:r>
              <a:rPr lang="ru-RU" sz="1600" b="1" smtClean="0"/>
              <a:t>           ЦЕЛЬ</a:t>
            </a:r>
            <a:r>
              <a:rPr lang="ru-RU" sz="1600" b="1" dirty="0" smtClean="0"/>
              <a:t/>
            </a:r>
            <a:br>
              <a:rPr lang="ru-RU" sz="1600" b="1" dirty="0" smtClean="0"/>
            </a:br>
            <a:r>
              <a:rPr lang="ru-RU" sz="1600" dirty="0" smtClean="0"/>
              <a:t>Оказать психолого – педагогическую помощь и сопровождение семей, оказавшиеся в трудной жизненной ситуации для обеспечения прав и законных интересов ребенка в семье.</a:t>
            </a:r>
            <a:br>
              <a:rPr lang="ru-RU" sz="1600" dirty="0" smtClean="0"/>
            </a:b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ctr"/>
            <a:r>
              <a:rPr lang="ru-RU" sz="1800" b="1" dirty="0" smtClean="0"/>
              <a:t>ЗАДАЧИ</a:t>
            </a:r>
          </a:p>
          <a:p>
            <a:pPr lvl="0"/>
            <a:r>
              <a:rPr lang="ru-RU" sz="1800" dirty="0" smtClean="0"/>
              <a:t>Изучить трудную жизненную ситуацию семьи и ее проблемы.</a:t>
            </a:r>
          </a:p>
          <a:p>
            <a:pPr lvl="0"/>
            <a:r>
              <a:rPr lang="ru-RU" sz="1800" dirty="0" smtClean="0"/>
              <a:t>Организовать психолого – педагогическое и правовое просвещение родителей.</a:t>
            </a:r>
          </a:p>
          <a:p>
            <a:pPr lvl="0"/>
            <a:r>
              <a:rPr lang="ru-RU" sz="1800" dirty="0" smtClean="0"/>
              <a:t>Организовать психолого – педагогическую коррекцию </a:t>
            </a:r>
            <a:r>
              <a:rPr lang="ru-RU" sz="1800" dirty="0" err="1" smtClean="0"/>
              <a:t>детско</a:t>
            </a:r>
            <a:r>
              <a:rPr lang="ru-RU" sz="1800" dirty="0" smtClean="0"/>
              <a:t> – родительских отношений.</a:t>
            </a:r>
          </a:p>
          <a:p>
            <a:r>
              <a:rPr lang="ru-RU" sz="1800" dirty="0" smtClean="0"/>
              <a:t>Мотивировать семью на самостоятельное решение создавшихся проблем.</a:t>
            </a:r>
          </a:p>
          <a:p>
            <a:endParaRPr lang="ru-RU" sz="1800" dirty="0" smtClean="0"/>
          </a:p>
          <a:p>
            <a:pPr algn="ctr"/>
            <a:r>
              <a:rPr lang="ru-RU" sz="1800" b="1" dirty="0" smtClean="0"/>
              <a:t>ФОРМЫ РАБОТЫ</a:t>
            </a:r>
          </a:p>
          <a:p>
            <a:r>
              <a:rPr lang="ru-RU" sz="1800" b="1" u="sng" dirty="0" smtClean="0"/>
              <a:t>Организационные</a:t>
            </a:r>
            <a:r>
              <a:rPr lang="ru-RU" sz="1800" b="1" dirty="0" smtClean="0"/>
              <a:t>: </a:t>
            </a:r>
            <a:r>
              <a:rPr lang="ru-RU" sz="1800" dirty="0" smtClean="0"/>
              <a:t>планирование,</a:t>
            </a:r>
            <a:r>
              <a:rPr lang="ru-RU" sz="1800" b="1" dirty="0" smtClean="0"/>
              <a:t> </a:t>
            </a:r>
            <a:r>
              <a:rPr lang="ru-RU" sz="1800" dirty="0" smtClean="0"/>
              <a:t>координирование,</a:t>
            </a:r>
            <a:r>
              <a:rPr lang="ru-RU" sz="1800" b="1" dirty="0" smtClean="0"/>
              <a:t> </a:t>
            </a:r>
            <a:r>
              <a:rPr lang="ru-RU" sz="1800" dirty="0" smtClean="0"/>
              <a:t>информирование.</a:t>
            </a:r>
          </a:p>
          <a:p>
            <a:r>
              <a:rPr lang="ru-RU" sz="1800" b="1" u="sng" dirty="0" smtClean="0"/>
              <a:t>Диагностические</a:t>
            </a:r>
            <a:r>
              <a:rPr lang="ru-RU" sz="1800" b="1" dirty="0" smtClean="0"/>
              <a:t>: </a:t>
            </a:r>
            <a:r>
              <a:rPr lang="ru-RU" sz="1800" dirty="0" smtClean="0"/>
              <a:t>анкетирование,</a:t>
            </a:r>
            <a:r>
              <a:rPr lang="ru-RU" sz="1800" b="1" dirty="0" smtClean="0"/>
              <a:t> </a:t>
            </a:r>
            <a:r>
              <a:rPr lang="ru-RU" sz="1800" dirty="0" smtClean="0"/>
              <a:t>тестирование,</a:t>
            </a:r>
            <a:r>
              <a:rPr lang="ru-RU" sz="1800" b="1" dirty="0" smtClean="0"/>
              <a:t> </a:t>
            </a:r>
            <a:r>
              <a:rPr lang="ru-RU" sz="1800" dirty="0" smtClean="0"/>
              <a:t>наблюдение,</a:t>
            </a:r>
            <a:r>
              <a:rPr lang="ru-RU" sz="1800" b="1" dirty="0" smtClean="0"/>
              <a:t> </a:t>
            </a:r>
            <a:r>
              <a:rPr lang="ru-RU" sz="1800" dirty="0" smtClean="0"/>
              <a:t>сбор</a:t>
            </a:r>
            <a:r>
              <a:rPr lang="ru-RU" sz="1800" b="1" dirty="0" smtClean="0"/>
              <a:t> </a:t>
            </a:r>
            <a:r>
              <a:rPr lang="ru-RU" sz="1800" dirty="0" smtClean="0"/>
              <a:t>информации, изучение ситуации в семье.</a:t>
            </a:r>
          </a:p>
          <a:p>
            <a:r>
              <a:rPr lang="ru-RU" sz="1800" b="1" u="sng" dirty="0" smtClean="0"/>
              <a:t>Практические</a:t>
            </a:r>
            <a:r>
              <a:rPr lang="ru-RU" sz="1800" b="1" dirty="0" smtClean="0"/>
              <a:t>: </a:t>
            </a:r>
            <a:r>
              <a:rPr lang="ru-RU" sz="1800" dirty="0" smtClean="0"/>
              <a:t>«Школа родительского всеобуча»,</a:t>
            </a:r>
            <a:r>
              <a:rPr lang="ru-RU" sz="1800" b="1" dirty="0" smtClean="0"/>
              <a:t> </a:t>
            </a:r>
            <a:r>
              <a:rPr lang="ru-RU" sz="1800" dirty="0" smtClean="0"/>
              <a:t>тренинги,</a:t>
            </a:r>
            <a:r>
              <a:rPr lang="ru-RU" sz="1800" b="1" dirty="0" smtClean="0"/>
              <a:t> </a:t>
            </a:r>
            <a:r>
              <a:rPr lang="ru-RU" sz="1800" dirty="0" smtClean="0"/>
              <a:t>индивидуальные и групповые занятия, праздничные мероприятия, информирование родителей, показ презентаций, социальных роликов, видео – слайдов.</a:t>
            </a:r>
          </a:p>
          <a:p>
            <a:r>
              <a:rPr lang="ru-RU" sz="1800" b="1" u="sng" dirty="0" smtClean="0"/>
              <a:t>Аналитические</a:t>
            </a:r>
            <a:r>
              <a:rPr lang="ru-RU" sz="1800" b="1" dirty="0" smtClean="0"/>
              <a:t>: </a:t>
            </a:r>
            <a:r>
              <a:rPr lang="ru-RU" sz="1800" dirty="0" smtClean="0"/>
              <a:t>диагностирование,</a:t>
            </a:r>
            <a:r>
              <a:rPr lang="ru-RU" sz="1800" b="1" dirty="0" smtClean="0"/>
              <a:t> </a:t>
            </a:r>
            <a:r>
              <a:rPr lang="ru-RU" sz="1800" dirty="0" smtClean="0"/>
              <a:t>экспресс – анкетирование,</a:t>
            </a:r>
            <a:r>
              <a:rPr lang="ru-RU" sz="1800" b="1" dirty="0" smtClean="0"/>
              <a:t> </a:t>
            </a:r>
            <a:r>
              <a:rPr lang="ru-RU" sz="1800" dirty="0" smtClean="0"/>
              <a:t>анализ,</a:t>
            </a:r>
            <a:r>
              <a:rPr lang="ru-RU" sz="1800" b="1" dirty="0" smtClean="0"/>
              <a:t> </a:t>
            </a:r>
            <a:r>
              <a:rPr lang="ru-RU" sz="1800" dirty="0" smtClean="0"/>
              <a:t>обобщение.</a:t>
            </a:r>
          </a:p>
          <a:p>
            <a:pPr algn="ctr"/>
            <a:endParaRPr lang="ru-RU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i="1" dirty="0" smtClean="0">
                <a:solidFill>
                  <a:srgbClr val="FF0000"/>
                </a:solidFill>
                <a:latin typeface="Constantia" pitchFamily="18" charset="0"/>
              </a:rPr>
              <a:t>Мероприятие, посвященное Международному дню </a:t>
            </a:r>
            <a:r>
              <a:rPr lang="ru-RU" sz="2400" i="1" dirty="0" smtClean="0">
                <a:solidFill>
                  <a:srgbClr val="FF0000"/>
                </a:solidFill>
                <a:latin typeface="Constantia" pitchFamily="18" charset="0"/>
              </a:rPr>
              <a:t>семьи</a:t>
            </a:r>
            <a:endParaRPr lang="ru-RU" sz="2400" i="1" dirty="0">
              <a:solidFill>
                <a:srgbClr val="FF0000"/>
              </a:solidFill>
              <a:latin typeface="Constantia" pitchFamily="18" charset="0"/>
            </a:endParaRPr>
          </a:p>
        </p:txBody>
      </p:sp>
      <p:pic>
        <p:nvPicPr>
          <p:cNvPr id="1026" name="Picture 2" descr="G:\Проект\IMG_20190516_15232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1268760"/>
            <a:ext cx="6984776" cy="482453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sz="2700" i="1" dirty="0" smtClean="0">
                <a:solidFill>
                  <a:srgbClr val="FF0000"/>
                </a:solidFill>
                <a:latin typeface="Constantia" pitchFamily="18" charset="0"/>
              </a:rPr>
              <a:t>Мероприятие, приуроченное к Международному  женскому дню 8 марта </a:t>
            </a:r>
            <a:br>
              <a:rPr lang="ru-RU" sz="2700" i="1" dirty="0" smtClean="0">
                <a:solidFill>
                  <a:srgbClr val="FF0000"/>
                </a:solidFill>
                <a:latin typeface="Constantia" pitchFamily="18" charset="0"/>
              </a:rPr>
            </a:br>
            <a:r>
              <a:rPr lang="ru-RU" sz="2700" i="1" dirty="0" smtClean="0">
                <a:solidFill>
                  <a:srgbClr val="FF0000"/>
                </a:solidFill>
                <a:latin typeface="Constantia" pitchFamily="18" charset="0"/>
              </a:rPr>
              <a:t>«Мамочка, ты одна такая, любимая родная!»</a:t>
            </a:r>
            <a:br>
              <a:rPr lang="ru-RU" sz="2700" i="1" dirty="0" smtClean="0">
                <a:solidFill>
                  <a:srgbClr val="FF0000"/>
                </a:solidFill>
                <a:latin typeface="Constantia" pitchFamily="18" charset="0"/>
              </a:rPr>
            </a:br>
            <a:endParaRPr lang="ru-RU" i="1" dirty="0">
              <a:solidFill>
                <a:srgbClr val="FF0000"/>
              </a:solidFill>
              <a:latin typeface="Constantia" pitchFamily="18" charset="0"/>
            </a:endParaRPr>
          </a:p>
        </p:txBody>
      </p:sp>
      <p:pic>
        <p:nvPicPr>
          <p:cNvPr id="3074" name="Picture 2" descr="G:\Проект\IMG_20200304_14513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1" y="1340768"/>
            <a:ext cx="7200799" cy="504056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i="1" dirty="0" smtClean="0">
                <a:solidFill>
                  <a:srgbClr val="FF0000"/>
                </a:solidFill>
                <a:latin typeface="Constantia" pitchFamily="18" charset="0"/>
              </a:rPr>
              <a:t>Мероприятие, приуроченное к Международному дню инвалидов «Праздник первого снега»</a:t>
            </a:r>
            <a:endParaRPr lang="ru-RU" sz="2400" i="1" dirty="0">
              <a:solidFill>
                <a:srgbClr val="FF0000"/>
              </a:solidFill>
              <a:latin typeface="Constantia" pitchFamily="18" charset="0"/>
            </a:endParaRPr>
          </a:p>
        </p:txBody>
      </p:sp>
      <p:pic>
        <p:nvPicPr>
          <p:cNvPr id="4099" name="Picture 3" descr="G:\Проект\IMG_20191203_12163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3" y="1340768"/>
            <a:ext cx="6696744" cy="478539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i="1" dirty="0" smtClean="0">
                <a:solidFill>
                  <a:srgbClr val="FF0000"/>
                </a:solidFill>
                <a:latin typeface="Constantia" pitchFamily="18" charset="0"/>
              </a:rPr>
              <a:t>Встреча с сотрудниками следственного комитета</a:t>
            </a:r>
            <a:endParaRPr lang="ru-RU" i="1" dirty="0">
              <a:solidFill>
                <a:srgbClr val="FF0000"/>
              </a:solidFill>
              <a:latin typeface="Constantia" pitchFamily="18" charset="0"/>
            </a:endParaRPr>
          </a:p>
        </p:txBody>
      </p:sp>
      <p:pic>
        <p:nvPicPr>
          <p:cNvPr id="4" name="Содержимое 3" descr="Встреча со СК (13).jpg"/>
          <p:cNvPicPr>
            <a:picLocks noGrp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403649" y="1628800"/>
            <a:ext cx="6552728" cy="4536504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dirty="0" smtClean="0">
                <a:solidFill>
                  <a:srgbClr val="FF0000"/>
                </a:solidFill>
              </a:rPr>
              <a:t>Мероприятие с родителями, посвященное  </a:t>
            </a:r>
            <a:br>
              <a:rPr lang="ru-RU" sz="2400" dirty="0" smtClean="0">
                <a:solidFill>
                  <a:srgbClr val="FF0000"/>
                </a:solidFill>
              </a:rPr>
            </a:br>
            <a:r>
              <a:rPr lang="ru-RU" sz="2400" dirty="0" smtClean="0">
                <a:solidFill>
                  <a:srgbClr val="FF0000"/>
                </a:solidFill>
              </a:rPr>
              <a:t>Всемирному дню здоровья</a:t>
            </a:r>
            <a:endParaRPr lang="ru-RU" sz="2400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43608" y="1600200"/>
            <a:ext cx="6768752" cy="4525963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4" name="Рисунок 3" descr="День здоровья.jp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71600" y="1412776"/>
            <a:ext cx="6768752" cy="4752528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109</TotalTime>
  <Words>144</Words>
  <Application>Microsoft Office PowerPoint</Application>
  <PresentationFormat>Экран (4:3)</PresentationFormat>
  <Paragraphs>18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Тема Office</vt:lpstr>
      <vt:lpstr> ПРОГРАММА ПО ПРОФИЛАКТИКЕ СЕМЕЙНОГО НЕБЛАГОПОЛУЧИЯ «ПРАВО НА СЧАСТЬЕ» </vt:lpstr>
      <vt:lpstr>           ЦЕЛЬ Оказать психолого – педагогическую помощь и сопровождение семей, оказавшиеся в трудной жизненной ситуации для обеспечения прав и законных интересов ребенка в семье. </vt:lpstr>
      <vt:lpstr>Мероприятие, посвященное Международному дню семьи</vt:lpstr>
      <vt:lpstr>Мероприятие, приуроченное к Международному  женскому дню 8 марта  «Мамочка, ты одна такая, любимая родная!» </vt:lpstr>
      <vt:lpstr>Мероприятие, приуроченное к Международному дню инвалидов «Праздник первого снега»</vt:lpstr>
      <vt:lpstr>Встреча с сотрудниками следственного комитета</vt:lpstr>
      <vt:lpstr>Мероприятие с родителями, посвященное   Всемирному дню здоровья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user</cp:lastModifiedBy>
  <cp:revision>31</cp:revision>
  <dcterms:created xsi:type="dcterms:W3CDTF">2016-10-02T20:01:44Z</dcterms:created>
  <dcterms:modified xsi:type="dcterms:W3CDTF">2022-04-25T06:37:18Z</dcterms:modified>
</cp:coreProperties>
</file>